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3"/>
  </p:notesMasterIdLst>
  <p:sldIdLst>
    <p:sldId id="262" r:id="rId2"/>
    <p:sldId id="280" r:id="rId3"/>
    <p:sldId id="278" r:id="rId4"/>
    <p:sldId id="274" r:id="rId5"/>
    <p:sldId id="279" r:id="rId6"/>
    <p:sldId id="277" r:id="rId7"/>
    <p:sldId id="281" r:id="rId8"/>
    <p:sldId id="275" r:id="rId9"/>
    <p:sldId id="267" r:id="rId10"/>
    <p:sldId id="271" r:id="rId11"/>
    <p:sldId id="272" r:id="rId12"/>
  </p:sldIdLst>
  <p:sldSz cx="6858000" cy="9144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872" autoAdjust="0"/>
  </p:normalViewPr>
  <p:slideViewPr>
    <p:cSldViewPr>
      <p:cViewPr varScale="1">
        <p:scale>
          <a:sx n="66" d="100"/>
          <a:sy n="66" d="100"/>
        </p:scale>
        <p:origin x="2568" y="7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388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2" y="0"/>
            <a:ext cx="3170583" cy="480388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fld id="{015277BC-9D44-46E9-961E-2D5C30C8F0B2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06638" y="719138"/>
            <a:ext cx="2701925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51" tIns="47425" rIns="94851" bIns="4742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561226"/>
            <a:ext cx="5850835" cy="4320213"/>
          </a:xfrm>
          <a:prstGeom prst="rect">
            <a:avLst/>
          </a:prstGeom>
        </p:spPr>
        <p:txBody>
          <a:bodyPr vert="horz" lIns="94851" tIns="47425" rIns="94851" bIns="4742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173"/>
            <a:ext cx="3170583" cy="480388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2" y="9119173"/>
            <a:ext cx="3170583" cy="480388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32803C9D-1FAD-42F3-8168-F3601DD48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44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03C9D-1FAD-42F3-8168-F3601DD485EE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517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72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06655-925D-4705-B1AD-09D85AA37D77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13595-2C7D-4CFC-AF61-D5ACBFDF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2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06655-925D-4705-B1AD-09D85AA37D77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13595-2C7D-4CFC-AF61-D5ACBFDF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0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8" y="488951"/>
            <a:ext cx="3357563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06655-925D-4705-B1AD-09D85AA37D77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13595-2C7D-4CFC-AF61-D5ACBFDF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61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06655-925D-4705-B1AD-09D85AA37D77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13595-2C7D-4CFC-AF61-D5ACBFDF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86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22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06655-925D-4705-B1AD-09D85AA37D77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13595-2C7D-4CFC-AF61-D5ACBFDF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7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7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2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06655-925D-4705-B1AD-09D85AA37D77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13595-2C7D-4CFC-AF61-D5ACBFDF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98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2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2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06655-925D-4705-B1AD-09D85AA37D77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13595-2C7D-4CFC-AF61-D5ACBFDF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343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06655-925D-4705-B1AD-09D85AA37D77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13595-2C7D-4CFC-AF61-D5ACBFDF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248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06655-925D-4705-B1AD-09D85AA37D77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13595-2C7D-4CFC-AF61-D5ACBFDF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06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3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0" y="364071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3" y="1913471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06655-925D-4705-B1AD-09D85AA37D77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13595-2C7D-4CFC-AF61-D5ACBFDF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94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06655-925D-4705-B1AD-09D85AA37D77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13595-2C7D-4CFC-AF61-D5ACBFDF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10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5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8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6655-925D-4705-B1AD-09D85AA37D77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8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8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13595-2C7D-4CFC-AF61-D5ACBFDF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576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12191" y="152400"/>
            <a:ext cx="3001095" cy="10668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fa-IR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B Mitra" panose="00000400000000000000" pitchFamily="2" charset="-78"/>
              </a:rPr>
              <a:t>دوار </a:t>
            </a:r>
            <a:r>
              <a:rPr lang="fa-IR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B Mitra" panose="00000400000000000000" pitchFamily="2" charset="-78"/>
              </a:rPr>
              <a:t>ماشین سپهر هیراد</a:t>
            </a:r>
          </a:p>
          <a:p>
            <a:pPr marL="0" indent="0" algn="ctr">
              <a:buNone/>
            </a:pPr>
            <a:r>
              <a:rPr lang="en-US" sz="1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Rotating Machinery &amp; Machine Tools</a:t>
            </a:r>
            <a:endParaRPr lang="fa-IR" sz="14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 algn="ctr">
              <a:buNone/>
            </a:pPr>
            <a:r>
              <a:rPr lang="en-US" sz="1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www.romasco.ir</a:t>
            </a:r>
            <a:endParaRPr lang="en-US" sz="1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0" name="Text Placeholder 5"/>
          <p:cNvSpPr txBox="1">
            <a:spLocks/>
          </p:cNvSpPr>
          <p:nvPr/>
        </p:nvSpPr>
        <p:spPr>
          <a:xfrm>
            <a:off x="3581401" y="1596532"/>
            <a:ext cx="2937164" cy="2914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a-I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B Mitra" panose="00000400000000000000" pitchFamily="2" charset="-78"/>
              </a:rPr>
              <a:t>درباره شرکت دوار ماشین سپهر هیراد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B Mitra" panose="00000400000000000000" pitchFamily="2" charset="-78"/>
            </a:endParaRP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306914" y="8305800"/>
            <a:ext cx="621165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1200" b="0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B Mitra" panose="00000400000000000000" pitchFamily="2" charset="-78"/>
              </a:rPr>
              <a:t>آدرس: کرج، جاده شهریار، روبروی کارخانه آرد البرز کد پستی</a:t>
            </a:r>
            <a:r>
              <a:rPr lang="fa-IR" sz="1200" b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B Mitra" panose="00000400000000000000" pitchFamily="2" charset="-78"/>
              </a:rPr>
              <a:t>: </a:t>
            </a:r>
            <a:r>
              <a:rPr lang="fa-IR" sz="1200" b="0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B Mitra" panose="00000400000000000000" pitchFamily="2" charset="-78"/>
              </a:rPr>
              <a:t>3166884544</a:t>
            </a:r>
          </a:p>
          <a:p>
            <a:pPr algn="r" rtl="1"/>
            <a:r>
              <a:rPr lang="fa-IR" sz="1200" b="0" dirty="0" smtClean="0">
                <a:cs typeface="B Mitra" panose="00000400000000000000" pitchFamily="2" charset="-78"/>
              </a:rPr>
              <a:t>تلفکس: 02636635510، 09122243750، 09122769421</a:t>
            </a:r>
            <a:endParaRPr lang="en-US" sz="1200" b="0" dirty="0" smtClean="0">
              <a:cs typeface="B Mitra" panose="00000400000000000000" pitchFamily="2" charset="-78"/>
            </a:endParaRPr>
          </a:p>
          <a:p>
            <a:pPr algn="r" rtl="1"/>
            <a:r>
              <a:rPr lang="fa-IR" sz="1200" b="0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B Mitra" panose="00000400000000000000" pitchFamily="2" charset="-78"/>
              </a:rPr>
              <a:t>پست الکترونیکی:  </a:t>
            </a:r>
            <a:r>
              <a:rPr lang="en-US" sz="1000" b="0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info@romasco.ir, davarmachine.romas@gmail.com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1922860"/>
            <a:ext cx="5600697" cy="4173140"/>
          </a:xfrm>
        </p:spPr>
        <p:txBody>
          <a:bodyPr>
            <a:noAutofit/>
          </a:bodyPr>
          <a:lstStyle/>
          <a:p>
            <a:pPr algn="r" rtl="1"/>
            <a:r>
              <a:rPr lang="fa-IR" dirty="0" smtClean="0">
                <a:cs typeface="B Mitra" panose="00000400000000000000" pitchFamily="2" charset="-78"/>
              </a:rPr>
              <a:t>شرکت دوار ماشین سپهر هیراد در سال 1386 به ثبت رسیده و فعالیت خود را در زمینه ماشینهای ابزار و اورهال اسپیندلهای دور بالا شروع کرد.</a:t>
            </a:r>
          </a:p>
          <a:p>
            <a:pPr algn="r" rtl="1"/>
            <a:endParaRPr lang="fa-IR" dirty="0" smtClean="0">
              <a:cs typeface="B Mitra" panose="00000400000000000000" pitchFamily="2" charset="-78"/>
            </a:endParaRPr>
          </a:p>
          <a:p>
            <a:pPr algn="r" rtl="1"/>
            <a:r>
              <a:rPr lang="fa-IR" dirty="0" smtClean="0">
                <a:cs typeface="B Mitra" panose="00000400000000000000" pitchFamily="2" charset="-78"/>
              </a:rPr>
              <a:t>از سال 1389 شرکت دوار ماشین سپهر هیراد اقدام به تامین ماشین آلات ساخت چرخدنده و گیربکس کرده و فعالیت اصلی آن به سمت طراحی و ساخت گیربکس، سنگ زنی چرخدنده های دقیق و دور بالا و ساخت دستگاه تست گیربکس متمرکز شد. در همین راستا دستگاه سنگ دنده </a:t>
            </a:r>
            <a:r>
              <a:rPr lang="en-US" dirty="0" smtClean="0">
                <a:cs typeface="B Mitra" panose="00000400000000000000" pitchFamily="2" charset="-78"/>
              </a:rPr>
              <a:t>CNC</a:t>
            </a:r>
            <a:r>
              <a:rPr lang="fa-IR" dirty="0" smtClean="0">
                <a:cs typeface="B Mitra" panose="00000400000000000000" pitchFamily="2" charset="-78"/>
              </a:rPr>
              <a:t> و دستگاه اندازه گیری چرخدنده خریداری شد</a:t>
            </a:r>
          </a:p>
          <a:p>
            <a:pPr algn="r" rtl="1"/>
            <a:r>
              <a:rPr lang="fa-IR" dirty="0" smtClean="0">
                <a:cs typeface="B Mitra" panose="00000400000000000000" pitchFamily="2" charset="-78"/>
              </a:rPr>
              <a:t>علاوه بر فعالیت در زمینه چرخدنده و گیربکس، شرکت دوار ماشین سپهر هیراد در زمینه طراحی و ساخت دستگاهای تست گیربکس، تست اوراسپید اسپین سابقه و فعالیت دارد. </a:t>
            </a:r>
          </a:p>
          <a:p>
            <a:pPr algn="r" rtl="1"/>
            <a:endParaRPr lang="fa-IR" dirty="0" smtClean="0">
              <a:cs typeface="B Mitra" panose="00000400000000000000" pitchFamily="2" charset="-78"/>
            </a:endParaRPr>
          </a:p>
          <a:p>
            <a:pPr algn="r" rtl="1"/>
            <a:r>
              <a:rPr lang="fa-IR" dirty="0" smtClean="0">
                <a:cs typeface="B Mitra" panose="00000400000000000000" pitchFamily="2" charset="-78"/>
              </a:rPr>
              <a:t>نمونه کارهای انجام شده شرکت شامل</a:t>
            </a:r>
            <a:br>
              <a:rPr lang="fa-IR" dirty="0" smtClean="0">
                <a:cs typeface="B Mitra" panose="00000400000000000000" pitchFamily="2" charset="-78"/>
              </a:rPr>
            </a:br>
            <a:r>
              <a:rPr lang="fa-IR" dirty="0" smtClean="0">
                <a:cs typeface="B Mitra" panose="00000400000000000000" pitchFamily="2" charset="-78"/>
              </a:rPr>
              <a:t>1. سنگ </a:t>
            </a:r>
            <a:r>
              <a:rPr lang="fa-IR" smtClean="0">
                <a:cs typeface="B Mitra" panose="00000400000000000000" pitchFamily="2" charset="-78"/>
              </a:rPr>
              <a:t>زنی دنده و ساخت چرخدنده </a:t>
            </a:r>
            <a:r>
              <a:rPr lang="fa-IR" dirty="0" smtClean="0">
                <a:cs typeface="B Mitra" panose="00000400000000000000" pitchFamily="2" charset="-78"/>
              </a:rPr>
              <a:t>های </a:t>
            </a:r>
            <a:r>
              <a:rPr lang="en-US" dirty="0" smtClean="0">
                <a:cs typeface="B Mitra" panose="00000400000000000000" pitchFamily="2" charset="-78"/>
              </a:rPr>
              <a:t>ACC</a:t>
            </a:r>
            <a:r>
              <a:rPr lang="fa-IR" dirty="0" smtClean="0">
                <a:cs typeface="B Mitra" panose="00000400000000000000" pitchFamily="2" charset="-78"/>
              </a:rPr>
              <a:t> صنایع نیروگاهی از سال 1401 تا الان</a:t>
            </a:r>
          </a:p>
          <a:p>
            <a:pPr algn="r" rtl="1"/>
            <a:r>
              <a:rPr lang="fa-IR" dirty="0" smtClean="0">
                <a:cs typeface="B Mitra" panose="00000400000000000000" pitchFamily="2" charset="-78"/>
              </a:rPr>
              <a:t>2. طراحی و ساخت دستگاه تست 250 کیلو وات با بار و بدون بار مدل </a:t>
            </a:r>
            <a:r>
              <a:rPr lang="en-US" dirty="0" smtClean="0">
                <a:cs typeface="B Mitra" panose="00000400000000000000" pitchFamily="2" charset="-78"/>
              </a:rPr>
              <a:t>power Recirculating</a:t>
            </a:r>
            <a:r>
              <a:rPr lang="fa-IR" dirty="0" smtClean="0">
                <a:cs typeface="B Mitra" panose="00000400000000000000" pitchFamily="2" charset="-78"/>
              </a:rPr>
              <a:t> برای مپنا سال 1400</a:t>
            </a:r>
          </a:p>
          <a:p>
            <a:pPr algn="r" rtl="1"/>
            <a:r>
              <a:rPr lang="fa-IR" dirty="0" smtClean="0">
                <a:cs typeface="B Mitra" panose="00000400000000000000" pitchFamily="2" charset="-78"/>
              </a:rPr>
              <a:t>3. طراحی و ساخت دستگاه تست اسپین 18000 دور برای موتور هوایی ایرانیان سال 1403</a:t>
            </a:r>
          </a:p>
          <a:p>
            <a:pPr algn="r" rtl="1"/>
            <a:r>
              <a:rPr lang="fa-IR" dirty="0" smtClean="0">
                <a:cs typeface="B Mitra" panose="00000400000000000000" pitchFamily="2" charset="-78"/>
              </a:rPr>
              <a:t>4. طراحی و ساخت گیربکسهای جناقی برای صنایع پالایشگاهی از سال 1397 تا الان</a:t>
            </a:r>
          </a:p>
          <a:p>
            <a:pPr algn="r" rtl="1"/>
            <a:r>
              <a:rPr lang="fa-IR" dirty="0" smtClean="0">
                <a:cs typeface="B Mitra" panose="00000400000000000000" pitchFamily="2" charset="-78"/>
              </a:rPr>
              <a:t>5. سنگ زنی دنده پینیونهای دور بالای توربو کمپرسورها برای صنایع گازی و پالایشگاهی از سال </a:t>
            </a:r>
            <a:r>
              <a:rPr lang="fa-IR" dirty="0">
                <a:cs typeface="B Mitra" panose="00000400000000000000" pitchFamily="2" charset="-78"/>
              </a:rPr>
              <a:t>1397 تا الان</a:t>
            </a:r>
          </a:p>
          <a:p>
            <a:pPr algn="r" rtl="1"/>
            <a:endParaRPr lang="fa-IR" dirty="0" smtClean="0">
              <a:cs typeface="B Mitra" panose="00000400000000000000" pitchFamily="2" charset="-78"/>
            </a:endParaRPr>
          </a:p>
          <a:p>
            <a:pPr algn="r" rtl="1"/>
            <a:endParaRPr lang="fa-IR" dirty="0" smtClean="0">
              <a:cs typeface="B Mitra" panose="00000400000000000000" pitchFamily="2" charset="-78"/>
            </a:endParaRPr>
          </a:p>
          <a:p>
            <a:pPr algn="r" rtl="1"/>
            <a:endParaRPr lang="fa-IR" dirty="0" smtClean="0">
              <a:cs typeface="B Mitra" panose="00000400000000000000" pitchFamily="2" charset="-78"/>
            </a:endParaRPr>
          </a:p>
          <a:p>
            <a:pPr algn="r" rtl="1"/>
            <a:r>
              <a:rPr lang="fa-IR" dirty="0" smtClean="0">
                <a:cs typeface="B Mitra" panose="00000400000000000000" pitchFamily="2" charset="-78"/>
              </a:rPr>
              <a:t>کارگاه این شرکت در شهر کرج</a:t>
            </a:r>
            <a:r>
              <a:rPr lang="fa-IR" dirty="0">
                <a:cs typeface="B Mitra" panose="00000400000000000000" pitchFamily="2" charset="-78"/>
              </a:rPr>
              <a:t> </a:t>
            </a:r>
            <a:r>
              <a:rPr lang="fa-IR" dirty="0" smtClean="0">
                <a:cs typeface="B Mitra" panose="00000400000000000000" pitchFamily="2" charset="-78"/>
              </a:rPr>
              <a:t>واقع شده و در </a:t>
            </a:r>
            <a:r>
              <a:rPr lang="fa-IR" dirty="0">
                <a:cs typeface="B Mitra" panose="00000400000000000000" pitchFamily="2" charset="-78"/>
              </a:rPr>
              <a:t>حال حاضر 7 نفر در این شرکت بصورت دایم مشغول به کار </a:t>
            </a:r>
            <a:r>
              <a:rPr lang="fa-IR" dirty="0" smtClean="0">
                <a:cs typeface="B Mitra" panose="00000400000000000000" pitchFamily="2" charset="-78"/>
              </a:rPr>
              <a:t>میباشند</a:t>
            </a:r>
            <a:r>
              <a:rPr lang="fa-IR" dirty="0">
                <a:cs typeface="B Mitra" panose="00000400000000000000" pitchFamily="2" charset="-78"/>
              </a:rPr>
              <a:t>.</a:t>
            </a:r>
          </a:p>
          <a:p>
            <a:pPr algn="r" rtl="1"/>
            <a:endParaRPr lang="fa-IR" dirty="0" smtClean="0"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687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22964" y="1119367"/>
            <a:ext cx="2895600" cy="471643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400" b="1" dirty="0" smtClean="0">
                <a:cs typeface="B Mitra" panose="00000400000000000000" pitchFamily="2" charset="-78"/>
              </a:rPr>
              <a:t>ماشینهای دوار</a:t>
            </a:r>
            <a:endParaRPr lang="en-US" sz="2400" b="1" dirty="0">
              <a:cs typeface="B Mitra" panose="00000400000000000000" pitchFamily="2" charset="-7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642257" y="1526866"/>
            <a:ext cx="2705100" cy="1226779"/>
          </a:xfrm>
        </p:spPr>
        <p:txBody>
          <a:bodyPr/>
          <a:lstStyle/>
          <a:p>
            <a:pPr marL="285750" indent="-285750" algn="r" rtl="1">
              <a:buFont typeface="Arial" pitchFamily="34" charset="0"/>
              <a:buChar char="•"/>
            </a:pPr>
            <a:r>
              <a:rPr lang="fa-IR" sz="1600" dirty="0" smtClean="0">
                <a:cs typeface="B Mitra" panose="00000400000000000000" pitchFamily="2" charset="-78"/>
              </a:rPr>
              <a:t>اورهال بلوورهای دور بالای دستگاههای لیزر </a:t>
            </a:r>
            <a:br>
              <a:rPr lang="fa-IR" sz="1600" dirty="0" smtClean="0">
                <a:cs typeface="B Mitra" panose="00000400000000000000" pitchFamily="2" charset="-78"/>
              </a:rPr>
            </a:br>
            <a:r>
              <a:rPr lang="en-US" sz="1600" dirty="0" smtClean="0">
                <a:cs typeface="B Mitra" panose="00000400000000000000" pitchFamily="2" charset="-78"/>
              </a:rPr>
              <a:t> LEYBOLD, BEKER, FUNUC up to 60,000rpm.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840" y="3049228"/>
            <a:ext cx="1614719" cy="250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4882" y="2819400"/>
            <a:ext cx="1322387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E:\Maharat Ghostar\Presentation\Torbo stream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2356" y="3176737"/>
            <a:ext cx="1905001" cy="224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E:\Maharat Ghostar\Presentation\Beker blower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289" y="5894696"/>
            <a:ext cx="1720786" cy="210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E:\Maharat Ghostar\Presentation\Beker impller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5818496"/>
            <a:ext cx="2187077" cy="217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3"/>
          <p:cNvSpPr txBox="1">
            <a:spLocks/>
          </p:cNvSpPr>
          <p:nvPr/>
        </p:nvSpPr>
        <p:spPr>
          <a:xfrm>
            <a:off x="306914" y="8305800"/>
            <a:ext cx="621165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 rtl="1">
              <a:spcBef>
                <a:spcPts val="0"/>
              </a:spcBef>
            </a:pPr>
            <a:r>
              <a:rPr lang="fa-IR" sz="1200" b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B Mitra" panose="00000400000000000000" pitchFamily="2" charset="-78"/>
              </a:rPr>
              <a:t>آدرس: کرج، جاده شهریار، روبروی کارخانه آرد البرز کد پستی: 3166884544</a:t>
            </a:r>
          </a:p>
          <a:p>
            <a:pPr lvl="0" algn="r" rtl="1">
              <a:spcBef>
                <a:spcPts val="0"/>
              </a:spcBef>
            </a:pPr>
            <a:r>
              <a:rPr lang="fa-IR" sz="1200" b="0" dirty="0">
                <a:solidFill>
                  <a:prstClr val="black"/>
                </a:solidFill>
                <a:ea typeface="+mn-ea"/>
                <a:cs typeface="B Mitra" panose="00000400000000000000" pitchFamily="2" charset="-78"/>
              </a:rPr>
              <a:t>تلفکس: 02636635510، 09122243750، 09122769421</a:t>
            </a:r>
            <a:endParaRPr lang="en-US" sz="1200" b="0" dirty="0">
              <a:solidFill>
                <a:prstClr val="black"/>
              </a:solidFill>
              <a:ea typeface="+mn-ea"/>
              <a:cs typeface="B Mitra" panose="00000400000000000000" pitchFamily="2" charset="-78"/>
            </a:endParaRPr>
          </a:p>
          <a:p>
            <a:pPr lvl="0" algn="r" rtl="1">
              <a:spcBef>
                <a:spcPts val="0"/>
              </a:spcBef>
            </a:pPr>
            <a:r>
              <a:rPr lang="fa-IR" sz="1200" b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B Mitra" panose="00000400000000000000" pitchFamily="2" charset="-78"/>
              </a:rPr>
              <a:t>پست الکترونیکی:  </a:t>
            </a:r>
            <a:r>
              <a:rPr lang="en-US" sz="1000" b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  <a:t>info@romasco.ir, davarmachine.romas@gmail.com</a:t>
            </a:r>
          </a:p>
        </p:txBody>
      </p:sp>
      <p:sp>
        <p:nvSpPr>
          <p:cNvPr id="14" name="Content Placeholder 4"/>
          <p:cNvSpPr txBox="1">
            <a:spLocks/>
          </p:cNvSpPr>
          <p:nvPr/>
        </p:nvSpPr>
        <p:spPr>
          <a:xfrm>
            <a:off x="1912191" y="152400"/>
            <a:ext cx="3001095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fa-IR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B Mitra" panose="00000400000000000000" pitchFamily="2" charset="-78"/>
              </a:rPr>
              <a:t>دوار ماشین سپهر هیراد</a:t>
            </a:r>
          </a:p>
          <a:p>
            <a:pPr marL="0" lvl="0" indent="0" algn="ctr">
              <a:buNone/>
            </a:pPr>
            <a:r>
              <a:rPr lang="en-US" sz="1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Rotating Machinery &amp; Machine Tools</a:t>
            </a:r>
            <a:endParaRPr lang="fa-IR" sz="1400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lvl="0" indent="0" algn="ctr">
              <a:buNone/>
            </a:pPr>
            <a:r>
              <a:rPr lang="en-US" sz="1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www.romasco.ir</a:t>
            </a:r>
          </a:p>
        </p:txBody>
      </p:sp>
    </p:spTree>
    <p:extLst>
      <p:ext uri="{BB962C8B-B14F-4D97-AF65-F5344CB8AC3E}">
        <p14:creationId xmlns:p14="http://schemas.microsoft.com/office/powerpoint/2010/main" val="266195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44240" y="1143000"/>
            <a:ext cx="3108960" cy="812564"/>
          </a:xfrm>
        </p:spPr>
        <p:txBody>
          <a:bodyPr>
            <a:noAutofit/>
          </a:bodyPr>
          <a:lstStyle/>
          <a:p>
            <a:pPr algn="r" rtl="1"/>
            <a:r>
              <a:rPr lang="fa-IR" sz="2400" dirty="0" smtClean="0">
                <a:cs typeface="B Mitra" panose="00000400000000000000" pitchFamily="2" charset="-78"/>
              </a:rPr>
              <a:t>دستگاه سنگ زنی پرتابل</a:t>
            </a:r>
            <a:endParaRPr lang="en-US" sz="2400" dirty="0">
              <a:cs typeface="B Mitra" panose="00000400000000000000" pitchFamily="2" charset="-7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581400" y="1908462"/>
            <a:ext cx="2819400" cy="2892138"/>
          </a:xfrm>
        </p:spPr>
        <p:txBody>
          <a:bodyPr/>
          <a:lstStyle/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fa-IR" sz="1600" dirty="0" smtClean="0">
                <a:solidFill>
                  <a:prstClr val="black"/>
                </a:solidFill>
                <a:cs typeface="B Mitra" panose="00000400000000000000" pitchFamily="2" charset="-78"/>
              </a:rPr>
              <a:t>سنگ زنی در محل و تعمیر نشیمن ابزار اسپیندل بدون باز کردن اسپیندل</a:t>
            </a:r>
            <a:endParaRPr lang="en-US" sz="1600" dirty="0" smtClean="0">
              <a:solidFill>
                <a:prstClr val="black"/>
              </a:solidFill>
              <a:cs typeface="B Mitra" panose="00000400000000000000" pitchFamily="2" charset="-78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fa-IR" sz="1600" dirty="0" smtClean="0">
                <a:solidFill>
                  <a:prstClr val="black"/>
                </a:solidFill>
                <a:cs typeface="B Mitra" panose="00000400000000000000" pitchFamily="2" charset="-78"/>
              </a:rPr>
              <a:t>قابلیت سنگ زنی اسپیندل عمودی و افقی</a:t>
            </a:r>
            <a:endParaRPr lang="en-US" sz="1600" dirty="0" smtClean="0">
              <a:solidFill>
                <a:prstClr val="black"/>
              </a:solidFill>
              <a:cs typeface="B Mitra" panose="00000400000000000000" pitchFamily="2" charset="-78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fa-IR" sz="1600" dirty="0" smtClean="0">
                <a:solidFill>
                  <a:prstClr val="black"/>
                </a:solidFill>
                <a:cs typeface="B Mitra" panose="00000400000000000000" pitchFamily="2" charset="-78"/>
              </a:rPr>
              <a:t>سنگ زنی با دور 12000 دور دقیقه و کیفیت سطح سنگ زنی بسیار خوب </a:t>
            </a:r>
            <a:endParaRPr lang="en-US" sz="1600" dirty="0" smtClean="0">
              <a:solidFill>
                <a:prstClr val="black"/>
              </a:solidFill>
              <a:cs typeface="B Mitra" panose="00000400000000000000" pitchFamily="2" charset="-78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fa-IR" sz="1600" dirty="0" smtClean="0">
                <a:solidFill>
                  <a:prstClr val="black"/>
                </a:solidFill>
                <a:cs typeface="B Mitra" panose="00000400000000000000" pitchFamily="2" charset="-78"/>
              </a:rPr>
              <a:t>دقت لنگی زیر 0.01 میلیمتر در تست ماندریل با فاصله 20 سانتیمتر از اسپیندل</a:t>
            </a:r>
            <a:endParaRPr lang="en-US" sz="1600" dirty="0" smtClean="0">
              <a:solidFill>
                <a:prstClr val="black"/>
              </a:solidFill>
              <a:cs typeface="B Mitra" panose="00000400000000000000" pitchFamily="2" charset="-78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fa-IR" sz="1600" dirty="0" smtClean="0">
                <a:solidFill>
                  <a:prstClr val="black"/>
                </a:solidFill>
                <a:cs typeface="B Mitra" panose="00000400000000000000" pitchFamily="2" charset="-78"/>
              </a:rPr>
              <a:t>میزان سطح تماس اسپیندل با ابزار بالای 90 در صد در تست رنگ زنی</a:t>
            </a:r>
            <a:endParaRPr lang="en-US" sz="1600" dirty="0" smtClean="0">
              <a:solidFill>
                <a:prstClr val="black"/>
              </a:solidFill>
              <a:cs typeface="B Mitra" panose="00000400000000000000" pitchFamily="2" charset="-78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5123" name="Picture 3" descr="E:\Maharat Ghostar\Product\ISO Grinding\Iso Grinding Present\ISO Grindin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655763"/>
            <a:ext cx="2286000" cy="22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Maharat Ghostar\Product\ISO Grinding\Iso Grinding pictures\Attachment Grindin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5715000"/>
            <a:ext cx="1901621" cy="230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Maharat Ghostar\Product\ISO Grinding\Iso Grinding pictures\Iso grinding 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4094163"/>
            <a:ext cx="1930204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:\Maharat Ghostar\Product\ISO Grinding\Iso Grinding Present\Horizontal Spindle After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6019800"/>
            <a:ext cx="1716626" cy="200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3"/>
          <p:cNvSpPr txBox="1">
            <a:spLocks/>
          </p:cNvSpPr>
          <p:nvPr/>
        </p:nvSpPr>
        <p:spPr>
          <a:xfrm>
            <a:off x="306914" y="8305800"/>
            <a:ext cx="621165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 rtl="1">
              <a:spcBef>
                <a:spcPts val="0"/>
              </a:spcBef>
            </a:pPr>
            <a:r>
              <a:rPr lang="fa-IR" sz="1200" b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B Mitra" panose="00000400000000000000" pitchFamily="2" charset="-78"/>
              </a:rPr>
              <a:t>آدرس: کرج، جاده شهریار، روبروی کارخانه آرد البرز کد پستی: 3166884544</a:t>
            </a:r>
          </a:p>
          <a:p>
            <a:pPr lvl="0" algn="r" rtl="1">
              <a:spcBef>
                <a:spcPts val="0"/>
              </a:spcBef>
            </a:pPr>
            <a:r>
              <a:rPr lang="fa-IR" sz="1200" b="0" dirty="0">
                <a:solidFill>
                  <a:prstClr val="black"/>
                </a:solidFill>
                <a:ea typeface="+mn-ea"/>
                <a:cs typeface="B Mitra" panose="00000400000000000000" pitchFamily="2" charset="-78"/>
              </a:rPr>
              <a:t>تلفکس: 02636635510، 09122243750، 09122769421</a:t>
            </a:r>
            <a:endParaRPr lang="en-US" sz="1200" b="0" dirty="0">
              <a:solidFill>
                <a:prstClr val="black"/>
              </a:solidFill>
              <a:ea typeface="+mn-ea"/>
              <a:cs typeface="B Mitra" panose="00000400000000000000" pitchFamily="2" charset="-78"/>
            </a:endParaRPr>
          </a:p>
          <a:p>
            <a:pPr lvl="0" algn="r" rtl="1">
              <a:spcBef>
                <a:spcPts val="0"/>
              </a:spcBef>
            </a:pPr>
            <a:r>
              <a:rPr lang="fa-IR" sz="1200" b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B Mitra" panose="00000400000000000000" pitchFamily="2" charset="-78"/>
              </a:rPr>
              <a:t>پست الکترونیکی:  </a:t>
            </a:r>
            <a:r>
              <a:rPr lang="en-US" sz="1000" b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  <a:t>info@romasco.ir, davarmachine.romas@gmail.com</a:t>
            </a:r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1912191" y="152400"/>
            <a:ext cx="3001095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fa-IR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B Mitra" panose="00000400000000000000" pitchFamily="2" charset="-78"/>
              </a:rPr>
              <a:t>دوار ماشین سپهر هیراد</a:t>
            </a:r>
          </a:p>
          <a:p>
            <a:pPr marL="0" lvl="0" indent="0" algn="ctr">
              <a:buNone/>
            </a:pPr>
            <a:r>
              <a:rPr lang="en-US" sz="1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Rotating Machinery &amp; Machine Tools</a:t>
            </a:r>
            <a:endParaRPr lang="fa-IR" sz="1400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lvl="0" indent="0" algn="ctr">
              <a:buNone/>
            </a:pPr>
            <a:r>
              <a:rPr lang="en-US" sz="1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www.romasco.ir</a:t>
            </a:r>
          </a:p>
        </p:txBody>
      </p:sp>
    </p:spTree>
    <p:extLst>
      <p:ext uri="{BB962C8B-B14F-4D97-AF65-F5344CB8AC3E}">
        <p14:creationId xmlns:p14="http://schemas.microsoft.com/office/powerpoint/2010/main" val="378951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0" y="1066800"/>
            <a:ext cx="4779964" cy="1752600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400" b="1" dirty="0" smtClean="0">
                <a:cs typeface="B Mitra" panose="00000400000000000000" pitchFamily="2" charset="-78"/>
              </a:rPr>
              <a:t>چرخدنده</a:t>
            </a:r>
            <a:endParaRPr lang="en-US" sz="2400" b="1" dirty="0" smtClean="0">
              <a:cs typeface="B Mitra" panose="00000400000000000000" pitchFamily="2" charset="-78"/>
            </a:endParaRPr>
          </a:p>
          <a:p>
            <a:pPr marL="285750" indent="-285750" algn="r" rtl="1"/>
            <a:r>
              <a:rPr lang="fa-IR" sz="1600" dirty="0" smtClean="0">
                <a:cs typeface="B Mitra" panose="00000400000000000000" pitchFamily="2" charset="-78"/>
              </a:rPr>
              <a:t>طراحی و ساخت چرخدنده و گیربکس</a:t>
            </a:r>
            <a:endParaRPr lang="en-US" sz="1600" dirty="0" smtClean="0">
              <a:cs typeface="B Mitra" panose="00000400000000000000" pitchFamily="2" charset="-78"/>
            </a:endParaRPr>
          </a:p>
          <a:p>
            <a:pPr marL="285750" indent="-285750" algn="r" rtl="1"/>
            <a:r>
              <a:rPr lang="fa-IR" sz="1600" dirty="0" smtClean="0">
                <a:cs typeface="B Mitra" panose="00000400000000000000" pitchFamily="2" charset="-78"/>
              </a:rPr>
              <a:t>سنگ زنی </a:t>
            </a:r>
            <a:r>
              <a:rPr lang="en-US" sz="1600" dirty="0" smtClean="0">
                <a:cs typeface="B Mitra" panose="00000400000000000000" pitchFamily="2" charset="-78"/>
              </a:rPr>
              <a:t>CNC</a:t>
            </a:r>
            <a:r>
              <a:rPr lang="fa-IR" sz="1600" dirty="0" smtClean="0">
                <a:cs typeface="B Mitra" panose="00000400000000000000" pitchFamily="2" charset="-78"/>
              </a:rPr>
              <a:t> فورم چرخدنده هلیکال تا قطر 600 میلیمتر و مدول 14</a:t>
            </a:r>
          </a:p>
          <a:p>
            <a:pPr marL="285750" indent="-285750" algn="r" rtl="1"/>
            <a:r>
              <a:rPr lang="fa-IR" sz="1600" dirty="0" smtClean="0">
                <a:cs typeface="B Mitra" panose="00000400000000000000" pitchFamily="2" charset="-78"/>
              </a:rPr>
              <a:t>اندازه گیری چرخ دنده</a:t>
            </a:r>
          </a:p>
          <a:p>
            <a:pPr marL="285750" indent="-285750" algn="r" rtl="1"/>
            <a:r>
              <a:rPr lang="fa-IR" sz="1600" dirty="0" smtClean="0">
                <a:cs typeface="B Mitra" panose="00000400000000000000" pitchFamily="2" charset="-78"/>
              </a:rPr>
              <a:t>تست گیربکس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1912191" y="152400"/>
            <a:ext cx="3001095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a-IR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B Mitra" panose="00000400000000000000" pitchFamily="2" charset="-78"/>
              </a:rPr>
              <a:t>دوار ماشین سپهر هیراد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Rotating Machinery &amp; Machine Tools</a:t>
            </a:r>
            <a:endParaRPr lang="fa-IR" sz="1400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www.romasco.ir</a:t>
            </a: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306914" y="8305800"/>
            <a:ext cx="621165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 rtl="1">
              <a:spcBef>
                <a:spcPts val="0"/>
              </a:spcBef>
            </a:pPr>
            <a:r>
              <a:rPr lang="fa-IR" sz="1200" b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B Mitra" panose="00000400000000000000" pitchFamily="2" charset="-78"/>
              </a:rPr>
              <a:t>آدرس: کرج، جاده شهریار، روبروی کارخانه آرد البرز کد پستی: 3166884544</a:t>
            </a:r>
          </a:p>
          <a:p>
            <a:pPr lvl="0" algn="r" rtl="1">
              <a:spcBef>
                <a:spcPts val="0"/>
              </a:spcBef>
            </a:pPr>
            <a:r>
              <a:rPr lang="fa-IR" sz="1200" b="0" dirty="0">
                <a:solidFill>
                  <a:prstClr val="black"/>
                </a:solidFill>
                <a:ea typeface="+mn-ea"/>
                <a:cs typeface="B Mitra" panose="00000400000000000000" pitchFamily="2" charset="-78"/>
              </a:rPr>
              <a:t>تلفکس: 02636635510، 09122243750، 09122769421</a:t>
            </a:r>
            <a:endParaRPr lang="en-US" sz="1200" b="0" dirty="0">
              <a:solidFill>
                <a:prstClr val="black"/>
              </a:solidFill>
              <a:ea typeface="+mn-ea"/>
              <a:cs typeface="B Mitra" panose="00000400000000000000" pitchFamily="2" charset="-78"/>
            </a:endParaRPr>
          </a:p>
          <a:p>
            <a:pPr lvl="0" algn="r" rtl="1">
              <a:spcBef>
                <a:spcPts val="0"/>
              </a:spcBef>
            </a:pPr>
            <a:r>
              <a:rPr lang="fa-IR" sz="1200" b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B Mitra" panose="00000400000000000000" pitchFamily="2" charset="-78"/>
              </a:rPr>
              <a:t>پست الکترونیکی:  </a:t>
            </a:r>
            <a:r>
              <a:rPr lang="en-US" sz="1000" b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  <a:t>info@romasco.ir, davarmachine.romas@gmail.com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359" t="17492" r="18840" b="10273"/>
          <a:stretch/>
        </p:blipFill>
        <p:spPr>
          <a:xfrm rot="5400000">
            <a:off x="865915" y="3309163"/>
            <a:ext cx="5574850" cy="441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08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0" y="1066800"/>
            <a:ext cx="4779964" cy="1752600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400" b="1" dirty="0" smtClean="0">
                <a:cs typeface="B Mitra" panose="00000400000000000000" pitchFamily="2" charset="-78"/>
              </a:rPr>
              <a:t>سنگ زنی چرخدنده</a:t>
            </a:r>
            <a:endParaRPr lang="en-US" sz="2400" b="1" dirty="0" smtClean="0">
              <a:cs typeface="B Mitra" panose="00000400000000000000" pitchFamily="2" charset="-78"/>
            </a:endParaRPr>
          </a:p>
          <a:p>
            <a:pPr marL="285750" indent="-285750" algn="r" rtl="1"/>
            <a:r>
              <a:rPr lang="fa-IR" sz="1600" dirty="0" smtClean="0">
                <a:cs typeface="B Mitra" panose="00000400000000000000" pitchFamily="2" charset="-78"/>
              </a:rPr>
              <a:t>سنگ زنی </a:t>
            </a:r>
            <a:r>
              <a:rPr lang="en-US" sz="1600" dirty="0" smtClean="0">
                <a:cs typeface="B Mitra" panose="00000400000000000000" pitchFamily="2" charset="-78"/>
              </a:rPr>
              <a:t>CNC</a:t>
            </a:r>
            <a:r>
              <a:rPr lang="fa-IR" sz="1600" dirty="0" smtClean="0">
                <a:cs typeface="B Mitra" panose="00000400000000000000" pitchFamily="2" charset="-78"/>
              </a:rPr>
              <a:t> فورم چرخدنده هلیکال تا قطر 600 میلیمتر و مدول 14</a:t>
            </a:r>
          </a:p>
          <a:p>
            <a:pPr marL="285750" indent="-285750" algn="r" rtl="1"/>
            <a:r>
              <a:rPr lang="fa-IR" sz="1600" dirty="0" smtClean="0">
                <a:cs typeface="B Mitra" panose="00000400000000000000" pitchFamily="2" charset="-78"/>
              </a:rPr>
              <a:t>دستگاه</a:t>
            </a:r>
            <a:r>
              <a:rPr lang="fa-IR" sz="1600" dirty="0">
                <a:cs typeface="B Mitra" panose="00000400000000000000" pitchFamily="2" charset="-78"/>
              </a:rPr>
              <a:t> </a:t>
            </a:r>
            <a:r>
              <a:rPr lang="en-US" sz="1600" dirty="0" smtClean="0">
                <a:cs typeface="B Mitra" panose="00000400000000000000" pitchFamily="2" charset="-78"/>
              </a:rPr>
              <a:t>CNC</a:t>
            </a:r>
            <a:r>
              <a:rPr lang="fa-IR" sz="1600" dirty="0" smtClean="0">
                <a:cs typeface="B Mitra" panose="00000400000000000000" pitchFamily="2" charset="-78"/>
              </a:rPr>
              <a:t> برند </a:t>
            </a:r>
            <a:r>
              <a:rPr lang="en-US" sz="1600" dirty="0" smtClean="0">
                <a:cs typeface="B Mitra" panose="00000400000000000000" pitchFamily="2" charset="-78"/>
              </a:rPr>
              <a:t>OERLIKON</a:t>
            </a:r>
            <a:endParaRPr lang="fa-IR" sz="1600" dirty="0" smtClean="0">
              <a:cs typeface="B Mitra" panose="00000400000000000000" pitchFamily="2" charset="-78"/>
            </a:endParaRPr>
          </a:p>
          <a:p>
            <a:pPr marL="285750" indent="-285750" algn="r" rtl="1"/>
            <a:r>
              <a:rPr lang="fa-IR" sz="1600" dirty="0" smtClean="0">
                <a:cs typeface="B Mitra" panose="00000400000000000000" pitchFamily="2" charset="-78"/>
              </a:rPr>
              <a:t>سه عدد دستگاه سنگ زنی دستی</a:t>
            </a:r>
          </a:p>
          <a:p>
            <a:pPr marL="285750" indent="-285750" algn="r" rtl="1"/>
            <a:r>
              <a:rPr lang="fa-IR" sz="1600" dirty="0" smtClean="0">
                <a:cs typeface="B Mitra" panose="00000400000000000000" pitchFamily="2" charset="-78"/>
              </a:rPr>
              <a:t>دستگاه تراش </a:t>
            </a:r>
            <a:r>
              <a:rPr lang="en-US" sz="1600" dirty="0" smtClean="0">
                <a:cs typeface="B Mitra" panose="00000400000000000000" pitchFamily="2" charset="-78"/>
              </a:rPr>
              <a:t>CNC</a:t>
            </a:r>
            <a:r>
              <a:rPr lang="fa-IR" sz="1600" dirty="0" smtClean="0">
                <a:cs typeface="B Mitra" panose="00000400000000000000" pitchFamily="2" charset="-78"/>
              </a:rPr>
              <a:t> تا قطر 500 میلیمتر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1912191" y="152400"/>
            <a:ext cx="3001095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a-IR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B Mitra" panose="00000400000000000000" pitchFamily="2" charset="-78"/>
              </a:rPr>
              <a:t>دوار ماشین سپهر هیراد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Rotating Machinery &amp; Machine Tools</a:t>
            </a:r>
            <a:endParaRPr lang="fa-IR" sz="1400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www.romasco.ir</a:t>
            </a: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306914" y="8305800"/>
            <a:ext cx="621165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 rtl="1">
              <a:spcBef>
                <a:spcPts val="0"/>
              </a:spcBef>
            </a:pPr>
            <a:r>
              <a:rPr lang="fa-IR" sz="1200" b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B Mitra" panose="00000400000000000000" pitchFamily="2" charset="-78"/>
              </a:rPr>
              <a:t>آدرس: کرج، جاده شهریار، روبروی کارخانه آرد البرز کد پستی: 3166884544</a:t>
            </a:r>
          </a:p>
          <a:p>
            <a:pPr lvl="0" algn="r" rtl="1">
              <a:spcBef>
                <a:spcPts val="0"/>
              </a:spcBef>
            </a:pPr>
            <a:r>
              <a:rPr lang="fa-IR" sz="1200" b="0" dirty="0">
                <a:solidFill>
                  <a:prstClr val="black"/>
                </a:solidFill>
                <a:ea typeface="+mn-ea"/>
                <a:cs typeface="B Mitra" panose="00000400000000000000" pitchFamily="2" charset="-78"/>
              </a:rPr>
              <a:t>تلفکس: 02636635510، 09122243750، 09122769421</a:t>
            </a:r>
            <a:endParaRPr lang="en-US" sz="1200" b="0" dirty="0">
              <a:solidFill>
                <a:prstClr val="black"/>
              </a:solidFill>
              <a:ea typeface="+mn-ea"/>
              <a:cs typeface="B Mitra" panose="00000400000000000000" pitchFamily="2" charset="-78"/>
            </a:endParaRPr>
          </a:p>
          <a:p>
            <a:pPr lvl="0" algn="r" rtl="1">
              <a:spcBef>
                <a:spcPts val="0"/>
              </a:spcBef>
            </a:pPr>
            <a:r>
              <a:rPr lang="fa-IR" sz="1200" b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B Mitra" panose="00000400000000000000" pitchFamily="2" charset="-78"/>
              </a:rPr>
              <a:t>پست الکترونیکی:  </a:t>
            </a:r>
            <a:r>
              <a:rPr lang="en-US" sz="1000" b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  <a:t>info@romasco.ir, davarmachine.romas@gmail.com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71575" y="3705225"/>
            <a:ext cx="464820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8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12964" y="1066800"/>
            <a:ext cx="4191000" cy="1278415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400" b="1" dirty="0" smtClean="0">
                <a:cs typeface="B Mitra" panose="00000400000000000000" pitchFamily="2" charset="-78"/>
              </a:rPr>
              <a:t>اندازه گیری چرخدنده</a:t>
            </a:r>
            <a:endParaRPr lang="en-US" sz="2400" b="1" dirty="0" smtClean="0">
              <a:cs typeface="B Mitra" panose="00000400000000000000" pitchFamily="2" charset="-78"/>
            </a:endParaRPr>
          </a:p>
          <a:p>
            <a:pPr marL="285750" indent="-285750" algn="r" rtl="1"/>
            <a:r>
              <a:rPr lang="fa-IR" sz="1600" dirty="0" smtClean="0">
                <a:cs typeface="B Mitra" panose="00000400000000000000" pitchFamily="2" charset="-78"/>
              </a:rPr>
              <a:t>اندازه گیری چرخدنده تا قطر 630 میلیمتر و ووزن 300 کیلو گرم</a:t>
            </a:r>
          </a:p>
          <a:p>
            <a:pPr marL="285750" indent="-285750" algn="r" rtl="1"/>
            <a:r>
              <a:rPr lang="fa-IR" sz="1600" dirty="0" smtClean="0">
                <a:cs typeface="B Mitra" panose="00000400000000000000" pitchFamily="2" charset="-78"/>
              </a:rPr>
              <a:t>دستگاه </a:t>
            </a:r>
            <a:r>
              <a:rPr lang="en-US" sz="1600" dirty="0" smtClean="0">
                <a:cs typeface="B Mitra" panose="00000400000000000000" pitchFamily="2" charset="-78"/>
              </a:rPr>
              <a:t>HOFLER</a:t>
            </a:r>
            <a:endParaRPr lang="fa-IR" sz="1600" dirty="0" smtClean="0">
              <a:cs typeface="B Mitra" panose="00000400000000000000" pitchFamily="2" charset="-78"/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1912191" y="152400"/>
            <a:ext cx="3001095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fa-IR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B Mitra" panose="00000400000000000000" pitchFamily="2" charset="-78"/>
              </a:rPr>
              <a:t>دوار ماشین سپهر هیراد</a:t>
            </a:r>
          </a:p>
          <a:p>
            <a:pPr marL="0" lvl="0" indent="0" algn="ctr">
              <a:buNone/>
            </a:pPr>
            <a:r>
              <a:rPr lang="en-US" sz="1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Rotating Machinery &amp; Machine Tools</a:t>
            </a:r>
            <a:endParaRPr lang="fa-IR" sz="1400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lvl="0" indent="0" algn="ctr">
              <a:buNone/>
            </a:pPr>
            <a:r>
              <a:rPr lang="en-US" sz="1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www.romasco.ir</a:t>
            </a: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306914" y="8305800"/>
            <a:ext cx="621165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 rtl="1">
              <a:spcBef>
                <a:spcPts val="0"/>
              </a:spcBef>
            </a:pPr>
            <a:r>
              <a:rPr lang="fa-IR" sz="1200" b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B Mitra" panose="00000400000000000000" pitchFamily="2" charset="-78"/>
              </a:rPr>
              <a:t>آدرس: کرج، جاده شهریار، روبروی کارخانه آرد البرز کد پستی: 3166884544</a:t>
            </a:r>
          </a:p>
          <a:p>
            <a:pPr lvl="0" algn="r" rtl="1">
              <a:spcBef>
                <a:spcPts val="0"/>
              </a:spcBef>
            </a:pPr>
            <a:r>
              <a:rPr lang="fa-IR" sz="1200" b="0" dirty="0">
                <a:solidFill>
                  <a:prstClr val="black"/>
                </a:solidFill>
                <a:ea typeface="+mn-ea"/>
                <a:cs typeface="B Mitra" panose="00000400000000000000" pitchFamily="2" charset="-78"/>
              </a:rPr>
              <a:t>تلفکس: 02636635510، 09122243750، 09122769421</a:t>
            </a:r>
            <a:endParaRPr lang="en-US" sz="1200" b="0" dirty="0">
              <a:solidFill>
                <a:prstClr val="black"/>
              </a:solidFill>
              <a:ea typeface="+mn-ea"/>
              <a:cs typeface="B Mitra" panose="00000400000000000000" pitchFamily="2" charset="-78"/>
            </a:endParaRPr>
          </a:p>
          <a:p>
            <a:pPr lvl="0" algn="r" rtl="1">
              <a:spcBef>
                <a:spcPts val="0"/>
              </a:spcBef>
            </a:pPr>
            <a:r>
              <a:rPr lang="fa-IR" sz="1200" b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B Mitra" panose="00000400000000000000" pitchFamily="2" charset="-78"/>
              </a:rPr>
              <a:t>پست الکترونیکی:  </a:t>
            </a:r>
            <a:r>
              <a:rPr lang="en-US" sz="1000" b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  <a:t>info@romasco.ir, davarmachine.romas@gmail.com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286" r="14882" b="19047"/>
          <a:stretch/>
        </p:blipFill>
        <p:spPr>
          <a:xfrm rot="5400000">
            <a:off x="-566297" y="3324186"/>
            <a:ext cx="5700311" cy="33485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489" t="498"/>
          <a:stretch/>
        </p:blipFill>
        <p:spPr>
          <a:xfrm>
            <a:off x="4534588" y="2984650"/>
            <a:ext cx="1794164" cy="346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9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12964" y="1066800"/>
            <a:ext cx="4191000" cy="1143000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400" b="1" dirty="0" smtClean="0">
                <a:cs typeface="B Mitra" panose="00000400000000000000" pitchFamily="2" charset="-78"/>
              </a:rPr>
              <a:t>تست گیربکس</a:t>
            </a:r>
            <a:endParaRPr lang="en-US" sz="2400" b="1" dirty="0" smtClean="0">
              <a:cs typeface="B Mitra" panose="00000400000000000000" pitchFamily="2" charset="-78"/>
            </a:endParaRPr>
          </a:p>
          <a:p>
            <a:pPr marL="285750" indent="-285750" algn="r" rtl="1"/>
            <a:r>
              <a:rPr lang="fa-IR" sz="1600" dirty="0" smtClean="0">
                <a:cs typeface="B Mitra" panose="00000400000000000000" pitchFamily="2" charset="-78"/>
              </a:rPr>
              <a:t>چک کردن </a:t>
            </a:r>
            <a:r>
              <a:rPr lang="en-US" sz="1600" dirty="0" smtClean="0">
                <a:cs typeface="B Mitra" panose="00000400000000000000" pitchFamily="2" charset="-78"/>
              </a:rPr>
              <a:t>Contact Pattern</a:t>
            </a:r>
            <a:r>
              <a:rPr lang="fa-IR" sz="1600" dirty="0" smtClean="0">
                <a:cs typeface="B Mitra" panose="00000400000000000000" pitchFamily="2" charset="-78"/>
              </a:rPr>
              <a:t> </a:t>
            </a:r>
          </a:p>
          <a:p>
            <a:pPr marL="285750" indent="-285750" algn="r" rtl="1"/>
            <a:r>
              <a:rPr lang="fa-IR" sz="1600" dirty="0" smtClean="0">
                <a:cs typeface="B Mitra" panose="00000400000000000000" pitchFamily="2" charset="-78"/>
              </a:rPr>
              <a:t>اندازه گیری ارتعاششات و نویز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1912191" y="152400"/>
            <a:ext cx="3001095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a-IR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B Mitra" panose="00000400000000000000" pitchFamily="2" charset="-78"/>
              </a:rPr>
              <a:t>دوار ماشین سپهر هیراد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Rotating Machinery &amp; Machine Tools</a:t>
            </a:r>
            <a:endParaRPr lang="fa-IR" sz="1400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www.romasco.ir</a:t>
            </a: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306914" y="8305800"/>
            <a:ext cx="621165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 rtl="1">
              <a:spcBef>
                <a:spcPts val="0"/>
              </a:spcBef>
            </a:pPr>
            <a:r>
              <a:rPr lang="fa-IR" sz="1200" b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B Mitra" panose="00000400000000000000" pitchFamily="2" charset="-78"/>
              </a:rPr>
              <a:t>آدرس: کرج، جاده شهریار، روبروی کارخانه آرد البرز کد پستی: 3166884544</a:t>
            </a:r>
          </a:p>
          <a:p>
            <a:pPr lvl="0" algn="r" rtl="1">
              <a:spcBef>
                <a:spcPts val="0"/>
              </a:spcBef>
            </a:pPr>
            <a:r>
              <a:rPr lang="fa-IR" sz="1200" b="0" dirty="0">
                <a:solidFill>
                  <a:prstClr val="black"/>
                </a:solidFill>
                <a:ea typeface="+mn-ea"/>
                <a:cs typeface="B Mitra" panose="00000400000000000000" pitchFamily="2" charset="-78"/>
              </a:rPr>
              <a:t>تلفکس: 02636635510، 09122243750، 09122769421</a:t>
            </a:r>
            <a:endParaRPr lang="en-US" sz="1200" b="0" dirty="0">
              <a:solidFill>
                <a:prstClr val="black"/>
              </a:solidFill>
              <a:ea typeface="+mn-ea"/>
              <a:cs typeface="B Mitra" panose="00000400000000000000" pitchFamily="2" charset="-78"/>
            </a:endParaRPr>
          </a:p>
          <a:p>
            <a:pPr lvl="0" algn="r" rtl="1">
              <a:spcBef>
                <a:spcPts val="0"/>
              </a:spcBef>
            </a:pPr>
            <a:r>
              <a:rPr lang="fa-IR" sz="1200" b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B Mitra" panose="00000400000000000000" pitchFamily="2" charset="-78"/>
              </a:rPr>
              <a:t>پست الکترونیکی:  </a:t>
            </a:r>
            <a:r>
              <a:rPr lang="en-US" sz="1000" b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  <a:t>info@romasco.ir, davarmachine.romas@gmail.com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933" y="5715000"/>
            <a:ext cx="5486434" cy="24230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7588" y="2362778"/>
            <a:ext cx="3490752" cy="2878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8496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12964" y="1066800"/>
            <a:ext cx="4191000" cy="1419818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400" b="1" dirty="0" smtClean="0">
                <a:cs typeface="B Mitra" panose="00000400000000000000" pitchFamily="2" charset="-78"/>
              </a:rPr>
              <a:t>چرخدنده</a:t>
            </a:r>
            <a:endParaRPr lang="en-US" sz="2400" b="1" dirty="0" smtClean="0">
              <a:cs typeface="B Mitra" panose="00000400000000000000" pitchFamily="2" charset="-78"/>
            </a:endParaRPr>
          </a:p>
          <a:p>
            <a:pPr marL="285750" indent="-285750" algn="r" rtl="1"/>
            <a:r>
              <a:rPr lang="fa-IR" sz="1600" dirty="0" smtClean="0">
                <a:cs typeface="B Mitra" panose="00000400000000000000" pitchFamily="2" charset="-78"/>
              </a:rPr>
              <a:t>عیب یابی و اورهال گیربکس</a:t>
            </a:r>
            <a:endParaRPr lang="en-US" sz="1600" dirty="0" smtClean="0">
              <a:cs typeface="B Mitra" panose="00000400000000000000" pitchFamily="2" charset="-78"/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1912191" y="152400"/>
            <a:ext cx="3001095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a-IR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B Mitra" panose="00000400000000000000" pitchFamily="2" charset="-78"/>
              </a:rPr>
              <a:t>دوار ماشین سپهر هیراد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Rotating Machinery &amp; Machine Tools</a:t>
            </a:r>
            <a:endParaRPr lang="fa-IR" sz="1400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www.romasco.ir</a:t>
            </a: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306914" y="8305800"/>
            <a:ext cx="621165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 rtl="1">
              <a:spcBef>
                <a:spcPts val="0"/>
              </a:spcBef>
            </a:pPr>
            <a:r>
              <a:rPr lang="fa-IR" sz="1200" b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B Mitra" panose="00000400000000000000" pitchFamily="2" charset="-78"/>
              </a:rPr>
              <a:t>آدرس: کرج، جاده شهریار، روبروی کارخانه آرد البرز کد پستی: 3166884544</a:t>
            </a:r>
          </a:p>
          <a:p>
            <a:pPr lvl="0" algn="r" rtl="1">
              <a:spcBef>
                <a:spcPts val="0"/>
              </a:spcBef>
            </a:pPr>
            <a:r>
              <a:rPr lang="fa-IR" sz="1200" b="0" dirty="0">
                <a:solidFill>
                  <a:prstClr val="black"/>
                </a:solidFill>
                <a:ea typeface="+mn-ea"/>
                <a:cs typeface="B Mitra" panose="00000400000000000000" pitchFamily="2" charset="-78"/>
              </a:rPr>
              <a:t>تلفکس: 02636635510، 09122243750، 09122769421</a:t>
            </a:r>
            <a:endParaRPr lang="en-US" sz="1200" b="0" dirty="0">
              <a:solidFill>
                <a:prstClr val="black"/>
              </a:solidFill>
              <a:ea typeface="+mn-ea"/>
              <a:cs typeface="B Mitra" panose="00000400000000000000" pitchFamily="2" charset="-78"/>
            </a:endParaRPr>
          </a:p>
          <a:p>
            <a:pPr lvl="0" algn="r" rtl="1">
              <a:spcBef>
                <a:spcPts val="0"/>
              </a:spcBef>
            </a:pPr>
            <a:r>
              <a:rPr lang="fa-IR" sz="1200" b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B Mitra" panose="00000400000000000000" pitchFamily="2" charset="-78"/>
              </a:rPr>
              <a:t>پست الکترونیکی:  </a:t>
            </a:r>
            <a:r>
              <a:rPr lang="en-US" sz="1000" b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  <a:t>info@romasco.ir, davarmachine.romas@gmail.com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238" y="3724978"/>
            <a:ext cx="4953000" cy="37147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55443" y="7503432"/>
            <a:ext cx="1714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dirty="0" smtClean="0">
                <a:cs typeface="B Mitra" panose="00000400000000000000" pitchFamily="2" charset="-78"/>
              </a:rPr>
              <a:t>اورهال گیربکس</a:t>
            </a:r>
            <a:endParaRPr lang="en-US" dirty="0">
              <a:cs typeface="B Mitra" panose="000004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564461" y="2169336"/>
            <a:ext cx="1696554" cy="116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1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33600" y="1127603"/>
            <a:ext cx="4372264" cy="1761648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400" b="1" dirty="0" smtClean="0">
                <a:cs typeface="B Mitra" panose="00000400000000000000" pitchFamily="2" charset="-78"/>
              </a:rPr>
              <a:t>دستگاه تست گیربکس</a:t>
            </a:r>
            <a:endParaRPr lang="en-US" sz="2400" b="1" dirty="0" smtClean="0">
              <a:cs typeface="B Mitra" panose="00000400000000000000" pitchFamily="2" charset="-78"/>
            </a:endParaRPr>
          </a:p>
          <a:p>
            <a:pPr marL="285750" indent="-285750" algn="r" rtl="1"/>
            <a:r>
              <a:rPr lang="fa-IR" sz="1600" dirty="0" smtClean="0">
                <a:cs typeface="B Mitra" panose="00000400000000000000" pitchFamily="2" charset="-78"/>
              </a:rPr>
              <a:t>طراحی و ساخت سیستم کنترل دستگاه تست گیربکس 200 کیلو وات با روش </a:t>
            </a:r>
            <a:r>
              <a:rPr lang="en-US" sz="1600" dirty="0" smtClean="0">
                <a:cs typeface="B Mitra" panose="00000400000000000000" pitchFamily="2" charset="-78"/>
              </a:rPr>
              <a:t>regenerative</a:t>
            </a:r>
          </a:p>
        </p:txBody>
      </p:sp>
      <p:sp>
        <p:nvSpPr>
          <p:cNvPr id="6" name="Rectangle 5"/>
          <p:cNvSpPr/>
          <p:nvPr/>
        </p:nvSpPr>
        <p:spPr>
          <a:xfrm flipV="1">
            <a:off x="2035562" y="5627370"/>
            <a:ext cx="457200" cy="251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1912191" y="152400"/>
            <a:ext cx="3001095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a-IR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B Mitra" panose="00000400000000000000" pitchFamily="2" charset="-78"/>
              </a:rPr>
              <a:t>دوار ماشین سپهر هیراد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Rotating Machinery &amp; Machine Tools</a:t>
            </a:r>
            <a:endParaRPr lang="fa-IR" sz="1400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www.romasco.ir</a:t>
            </a: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306914" y="8305800"/>
            <a:ext cx="621165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 rtl="1">
              <a:spcBef>
                <a:spcPts val="0"/>
              </a:spcBef>
            </a:pPr>
            <a:r>
              <a:rPr lang="fa-IR" sz="1200" b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B Mitra" panose="00000400000000000000" pitchFamily="2" charset="-78"/>
              </a:rPr>
              <a:t>آدرس: کرج، جاده شهریار، روبروی کارخانه آرد البرز کد پستی: 3166884544</a:t>
            </a:r>
          </a:p>
          <a:p>
            <a:pPr lvl="0" algn="r" rtl="1">
              <a:spcBef>
                <a:spcPts val="0"/>
              </a:spcBef>
            </a:pPr>
            <a:r>
              <a:rPr lang="fa-IR" sz="1200" b="0" dirty="0">
                <a:solidFill>
                  <a:prstClr val="black"/>
                </a:solidFill>
                <a:ea typeface="+mn-ea"/>
                <a:cs typeface="B Mitra" panose="00000400000000000000" pitchFamily="2" charset="-78"/>
              </a:rPr>
              <a:t>تلفکس: 02636635510، 09122243750، 09122769421</a:t>
            </a:r>
            <a:endParaRPr lang="en-US" sz="1200" b="0" dirty="0">
              <a:solidFill>
                <a:prstClr val="black"/>
              </a:solidFill>
              <a:ea typeface="+mn-ea"/>
              <a:cs typeface="B Mitra" panose="00000400000000000000" pitchFamily="2" charset="-78"/>
            </a:endParaRPr>
          </a:p>
          <a:p>
            <a:pPr lvl="0" algn="r" rtl="1">
              <a:spcBef>
                <a:spcPts val="0"/>
              </a:spcBef>
            </a:pPr>
            <a:r>
              <a:rPr lang="fa-IR" sz="1200" b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B Mitra" panose="00000400000000000000" pitchFamily="2" charset="-78"/>
              </a:rPr>
              <a:t>پست الکترونیکی:  </a:t>
            </a:r>
            <a:r>
              <a:rPr lang="en-US" sz="1000" b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  <a:t>info@romasco.ir, davarmachine.romas@gmail.com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304800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3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33600" y="1127603"/>
            <a:ext cx="4372264" cy="1761648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400" b="1" dirty="0" smtClean="0">
                <a:cs typeface="B Mitra" panose="00000400000000000000" pitchFamily="2" charset="-78"/>
              </a:rPr>
              <a:t>دستگاه تست گیربکس</a:t>
            </a:r>
            <a:endParaRPr lang="en-US" sz="2400" b="1" dirty="0" smtClean="0">
              <a:cs typeface="B Mitra" panose="00000400000000000000" pitchFamily="2" charset="-78"/>
            </a:endParaRPr>
          </a:p>
          <a:p>
            <a:pPr marL="285750" indent="-285750" algn="r" rtl="1"/>
            <a:r>
              <a:rPr lang="fa-IR" sz="1600" dirty="0" smtClean="0">
                <a:cs typeface="B Mitra" panose="00000400000000000000" pitchFamily="2" charset="-78"/>
              </a:rPr>
              <a:t>اندازه گیری ارتعاشات، دما و شدت صوت</a:t>
            </a:r>
            <a:endParaRPr lang="fa-IR" sz="1600" dirty="0">
              <a:cs typeface="B Mitra" panose="00000400000000000000" pitchFamily="2" charset="-78"/>
            </a:endParaRPr>
          </a:p>
          <a:p>
            <a:pPr marL="0" indent="0" algn="ctr">
              <a:buNone/>
            </a:pP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 flipV="1">
            <a:off x="2035562" y="5627370"/>
            <a:ext cx="457200" cy="251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1912191" y="152400"/>
            <a:ext cx="3001095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fa-IR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B Mitra" panose="00000400000000000000" pitchFamily="2" charset="-78"/>
              </a:rPr>
              <a:t>دوار ماشین سپهر هیراد</a:t>
            </a:r>
          </a:p>
          <a:p>
            <a:pPr marL="0" lvl="0" indent="0" algn="ctr">
              <a:buNone/>
            </a:pPr>
            <a:r>
              <a:rPr lang="en-US" sz="1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Rotating Machinery &amp; Machine Tools</a:t>
            </a:r>
            <a:endParaRPr lang="fa-IR" sz="1400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lvl="0" indent="0" algn="ctr">
              <a:buNone/>
            </a:pPr>
            <a:r>
              <a:rPr lang="en-US" sz="1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www.romasco.ir</a:t>
            </a: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306914" y="8305800"/>
            <a:ext cx="621165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 rtl="1">
              <a:spcBef>
                <a:spcPts val="0"/>
              </a:spcBef>
            </a:pPr>
            <a:r>
              <a:rPr lang="fa-IR" sz="1200" b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B Mitra" panose="00000400000000000000" pitchFamily="2" charset="-78"/>
              </a:rPr>
              <a:t>آدرس: کرج، جاده شهریار، روبروی کارخانه آرد البرز کد پستی: 3166884544</a:t>
            </a:r>
          </a:p>
          <a:p>
            <a:pPr lvl="0" algn="r" rtl="1">
              <a:spcBef>
                <a:spcPts val="0"/>
              </a:spcBef>
            </a:pPr>
            <a:r>
              <a:rPr lang="fa-IR" sz="1200" b="0" dirty="0">
                <a:solidFill>
                  <a:prstClr val="black"/>
                </a:solidFill>
                <a:ea typeface="+mn-ea"/>
                <a:cs typeface="B Mitra" panose="00000400000000000000" pitchFamily="2" charset="-78"/>
              </a:rPr>
              <a:t>تلفکس: 02636635510، 09122243750، 09122769421</a:t>
            </a:r>
            <a:endParaRPr lang="en-US" sz="1200" b="0" dirty="0">
              <a:solidFill>
                <a:prstClr val="black"/>
              </a:solidFill>
              <a:ea typeface="+mn-ea"/>
              <a:cs typeface="B Mitra" panose="00000400000000000000" pitchFamily="2" charset="-78"/>
            </a:endParaRPr>
          </a:p>
          <a:p>
            <a:pPr lvl="0" algn="r" rtl="1">
              <a:spcBef>
                <a:spcPts val="0"/>
              </a:spcBef>
            </a:pPr>
            <a:r>
              <a:rPr lang="fa-IR" sz="1200" b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B Mitra" panose="00000400000000000000" pitchFamily="2" charset="-78"/>
              </a:rPr>
              <a:t>پست الکترونیکی:  </a:t>
            </a:r>
            <a:r>
              <a:rPr lang="en-US" sz="1000" b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  <a:t>info@romasco.ir, davarmachine.romas@gmail.com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93" y="3634235"/>
            <a:ext cx="5791702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5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62400" y="1063175"/>
            <a:ext cx="2609850" cy="580503"/>
          </a:xfrm>
        </p:spPr>
        <p:txBody>
          <a:bodyPr>
            <a:normAutofit/>
          </a:bodyPr>
          <a:lstStyle/>
          <a:p>
            <a:pPr algn="r" rtl="1"/>
            <a:r>
              <a:rPr lang="fa-IR" sz="2400" dirty="0" smtClean="0">
                <a:cs typeface="B Mitra" panose="00000400000000000000" pitchFamily="2" charset="-78"/>
              </a:rPr>
              <a:t>دستگاه تست اسپین</a:t>
            </a:r>
            <a:endParaRPr lang="en-US" sz="2400" dirty="0">
              <a:cs typeface="B Mitra" panose="00000400000000000000" pitchFamily="2" charset="-7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276600" y="1667751"/>
            <a:ext cx="3241964" cy="1913649"/>
          </a:xfrm>
        </p:spPr>
        <p:txBody>
          <a:bodyPr>
            <a:normAutofit/>
          </a:bodyPr>
          <a:lstStyle/>
          <a:p>
            <a:pPr marL="285750" indent="-285750" algn="r" rtl="1">
              <a:buFont typeface="Arial" pitchFamily="34" charset="0"/>
              <a:buChar char="•"/>
            </a:pPr>
            <a:r>
              <a:rPr lang="fa-IR" sz="1600" dirty="0" smtClean="0">
                <a:cs typeface="B Mitra" panose="00000400000000000000" pitchFamily="2" charset="-78"/>
              </a:rPr>
              <a:t>تست ایمپلر تا سزعت 18000 دور در دقیقه</a:t>
            </a:r>
            <a:endParaRPr lang="en-US" sz="1600" dirty="0">
              <a:cs typeface="B Mitra" panose="00000400000000000000" pitchFamily="2" charset="-78"/>
            </a:endParaRPr>
          </a:p>
          <a:p>
            <a:pPr marL="285750" indent="-285750" algn="r" rtl="1">
              <a:buFont typeface="Arial" pitchFamily="34" charset="0"/>
              <a:buChar char="•"/>
            </a:pPr>
            <a:r>
              <a:rPr lang="fa-IR" sz="1600" dirty="0" smtClean="0">
                <a:cs typeface="B Mitra" panose="00000400000000000000" pitchFamily="2" charset="-78"/>
              </a:rPr>
              <a:t>قطر ایمپلر تا 1000 میلیمتر و وزن 80 کیلو گرم</a:t>
            </a:r>
            <a:endParaRPr lang="en-US" sz="1600" dirty="0">
              <a:cs typeface="B Mitra" panose="00000400000000000000" pitchFamily="2" charset="-78"/>
            </a:endParaRPr>
          </a:p>
          <a:p>
            <a:pPr marL="285750" indent="-285750" algn="r" rtl="1">
              <a:buFont typeface="Arial" pitchFamily="34" charset="0"/>
              <a:buChar char="•"/>
            </a:pPr>
            <a:r>
              <a:rPr lang="fa-IR" sz="1600" dirty="0" smtClean="0">
                <a:cs typeface="B Mitra" panose="00000400000000000000" pitchFamily="2" charset="-78"/>
              </a:rPr>
              <a:t>فشار وکیوم تا 20 میلی بار</a:t>
            </a:r>
            <a:endParaRPr lang="en-US" sz="1600" dirty="0">
              <a:cs typeface="B Mitra" panose="00000400000000000000" pitchFamily="2" charset="-78"/>
            </a:endParaRPr>
          </a:p>
          <a:p>
            <a:pPr marL="285750" indent="-285750" algn="r" rtl="1">
              <a:buFont typeface="Arial" pitchFamily="34" charset="0"/>
              <a:buChar char="•"/>
            </a:pPr>
            <a:r>
              <a:rPr lang="fa-IR" sz="1600" dirty="0" smtClean="0">
                <a:cs typeface="B Mitra" panose="00000400000000000000" pitchFamily="2" charset="-78"/>
              </a:rPr>
              <a:t>اتاق تست سه لایه </a:t>
            </a:r>
            <a:endParaRPr lang="en-US" sz="1600" dirty="0">
              <a:cs typeface="B Mitra" panose="00000400000000000000" pitchFamily="2" charset="-78"/>
            </a:endParaRPr>
          </a:p>
          <a:p>
            <a:pPr marL="285750" indent="-285750" algn="r" rtl="1">
              <a:buFont typeface="Arial" pitchFamily="34" charset="0"/>
              <a:buChar char="•"/>
            </a:pPr>
            <a:r>
              <a:rPr lang="fa-IR" sz="1600" dirty="0" smtClean="0">
                <a:cs typeface="B Mitra" panose="00000400000000000000" pitchFamily="2" charset="-78"/>
              </a:rPr>
              <a:t>اندازه گیری ارتعاشات و دما </a:t>
            </a:r>
            <a:endParaRPr lang="en-US" sz="1600" dirty="0">
              <a:cs typeface="B Mitra" panose="00000400000000000000" pitchFamily="2" charset="-78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760620"/>
            <a:ext cx="2115778" cy="2649894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9797" y="4542453"/>
            <a:ext cx="4409481" cy="3499468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306914" y="8305800"/>
            <a:ext cx="621165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 rtl="1">
              <a:spcBef>
                <a:spcPts val="0"/>
              </a:spcBef>
            </a:pPr>
            <a:r>
              <a:rPr lang="fa-IR" sz="1200" b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B Mitra" panose="00000400000000000000" pitchFamily="2" charset="-78"/>
              </a:rPr>
              <a:t>آدرس: کرج، جاده شهریار، روبروی کارخانه آرد البرز کد پستی: 3166884544</a:t>
            </a:r>
          </a:p>
          <a:p>
            <a:pPr lvl="0" algn="r" rtl="1">
              <a:spcBef>
                <a:spcPts val="0"/>
              </a:spcBef>
            </a:pPr>
            <a:r>
              <a:rPr lang="fa-IR" sz="1200" b="0" dirty="0">
                <a:solidFill>
                  <a:prstClr val="black"/>
                </a:solidFill>
                <a:ea typeface="+mn-ea"/>
                <a:cs typeface="B Mitra" panose="00000400000000000000" pitchFamily="2" charset="-78"/>
              </a:rPr>
              <a:t>تلفکس: 02636635510، 09122243750، 09122769421</a:t>
            </a:r>
            <a:endParaRPr lang="en-US" sz="1200" b="0" dirty="0">
              <a:solidFill>
                <a:prstClr val="black"/>
              </a:solidFill>
              <a:ea typeface="+mn-ea"/>
              <a:cs typeface="B Mitra" panose="00000400000000000000" pitchFamily="2" charset="-78"/>
            </a:endParaRPr>
          </a:p>
          <a:p>
            <a:pPr lvl="0" algn="r" rtl="1">
              <a:spcBef>
                <a:spcPts val="0"/>
              </a:spcBef>
            </a:pPr>
            <a:r>
              <a:rPr lang="fa-IR" sz="1200" b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B Mitra" panose="00000400000000000000" pitchFamily="2" charset="-78"/>
              </a:rPr>
              <a:t>پست الکترونیکی:  </a:t>
            </a:r>
            <a:r>
              <a:rPr lang="en-US" sz="1000" b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  <a:t>info@romasco.ir, davarmachine.romas@gmail.com</a:t>
            </a:r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1912191" y="152400"/>
            <a:ext cx="3001095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fa-IR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B Mitra" panose="00000400000000000000" pitchFamily="2" charset="-78"/>
              </a:rPr>
              <a:t>دوار ماشین سپهر هیراد</a:t>
            </a:r>
          </a:p>
          <a:p>
            <a:pPr marL="0" lvl="0" indent="0" algn="ctr">
              <a:buNone/>
            </a:pPr>
            <a:r>
              <a:rPr lang="en-US" sz="1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Rotating Machinery &amp; Machine Tools</a:t>
            </a:r>
            <a:endParaRPr lang="fa-IR" sz="1400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lvl="0" indent="0" algn="ctr">
              <a:buNone/>
            </a:pPr>
            <a:r>
              <a:rPr lang="en-US" sz="1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www.romasco.ir</a:t>
            </a:r>
          </a:p>
        </p:txBody>
      </p:sp>
    </p:spTree>
    <p:extLst>
      <p:ext uri="{BB962C8B-B14F-4D97-AF65-F5344CB8AC3E}">
        <p14:creationId xmlns:p14="http://schemas.microsoft.com/office/powerpoint/2010/main" val="53262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7110</TotalTime>
  <Words>781</Words>
  <Application>Microsoft Office PowerPoint</Application>
  <PresentationFormat>On-screen Show (4:3)</PresentationFormat>
  <Paragraphs>119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B Mitra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دستگاه تست اسپین</vt:lpstr>
      <vt:lpstr>PowerPoint Presentation</vt:lpstr>
      <vt:lpstr>دستگاه سنگ زنی پرتابل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OVERSPEED SPIN TEST MACHINE</dc:title>
  <dc:creator>Mohammadi</dc:creator>
  <cp:lastModifiedBy>Ahmad</cp:lastModifiedBy>
  <cp:revision>183</cp:revision>
  <cp:lastPrinted>2025-06-01T14:50:19Z</cp:lastPrinted>
  <dcterms:created xsi:type="dcterms:W3CDTF">2016-04-25T16:44:11Z</dcterms:created>
  <dcterms:modified xsi:type="dcterms:W3CDTF">2025-07-28T08:39:50Z</dcterms:modified>
</cp:coreProperties>
</file>